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147" r:id="rId2"/>
    <p:sldId id="6102" r:id="rId3"/>
    <p:sldId id="6149" r:id="rId4"/>
    <p:sldId id="6106" r:id="rId5"/>
    <p:sldId id="6135" r:id="rId6"/>
    <p:sldId id="6160" r:id="rId7"/>
    <p:sldId id="6161" r:id="rId8"/>
    <p:sldId id="6162" r:id="rId9"/>
    <p:sldId id="6157" r:id="rId10"/>
    <p:sldId id="6158" r:id="rId11"/>
    <p:sldId id="6159" r:id="rId12"/>
    <p:sldId id="6138" r:id="rId13"/>
    <p:sldId id="6136" r:id="rId14"/>
    <p:sldId id="6155" r:id="rId15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8" orient="horz" pos="1620" userDrawn="1">
          <p15:clr>
            <a:srgbClr val="A4A3A4"/>
          </p15:clr>
        </p15:guide>
        <p15:guide id="10" pos="5375" userDrawn="1">
          <p15:clr>
            <a:srgbClr val="A4A3A4"/>
          </p15:clr>
        </p15:guide>
        <p15:guide id="12" pos="385" userDrawn="1">
          <p15:clr>
            <a:srgbClr val="A4A3A4"/>
          </p15:clr>
        </p15:guide>
        <p15:guide id="13" orient="horz" pos="2935" userDrawn="1">
          <p15:clr>
            <a:srgbClr val="A4A3A4"/>
          </p15:clr>
        </p15:guide>
        <p15:guide id="15" pos="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E0"/>
    <a:srgbClr val="F5E85F"/>
    <a:srgbClr val="2A9F39"/>
    <a:srgbClr val="526E5C"/>
    <a:srgbClr val="0B2342"/>
    <a:srgbClr val="EF825B"/>
    <a:srgbClr val="F19272"/>
    <a:srgbClr val="73AE8A"/>
    <a:srgbClr val="8D9E4D"/>
    <a:srgbClr val="B95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2" autoAdjust="0"/>
    <p:restoredTop sz="95311" autoAdjust="0"/>
  </p:normalViewPr>
  <p:slideViewPr>
    <p:cSldViewPr>
      <p:cViewPr varScale="1">
        <p:scale>
          <a:sx n="109" d="100"/>
          <a:sy n="109" d="100"/>
        </p:scale>
        <p:origin x="466" y="91"/>
      </p:cViewPr>
      <p:guideLst>
        <p:guide pos="2880"/>
        <p:guide orient="horz" pos="1620"/>
        <p:guide pos="5375"/>
        <p:guide pos="385"/>
        <p:guide orient="horz" pos="2935"/>
        <p:guide pos="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  <a:t>2021-5-23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16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2021-5-23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4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4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6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8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2E99-1137-4561-A7D8-F8C66E7E56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75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740783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636422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954264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11623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373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1A2-C1B7-40A8-9AD4-F868C31DAC1B}" type="datetimeFigureOut">
              <a:rPr lang="zh-CN" altLang="en-US" smtClean="0"/>
              <a:t>2021-5-23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2FFE7-3918-4A6E-801E-3B7F98721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05935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992222"/>
            <a:ext cx="6858000" cy="1640251"/>
          </a:xfrm>
        </p:spPr>
        <p:txBody>
          <a:bodyPr anchor="b">
            <a:normAutofit/>
          </a:bodyPr>
          <a:lstStyle>
            <a:lvl1pPr algn="ctr"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2021-5-23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21106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5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2" r:id="rId2"/>
    <p:sldLayoutId id="2147483731" r:id="rId3"/>
    <p:sldLayoutId id="2147483730" r:id="rId4"/>
    <p:sldLayoutId id="2147483741" r:id="rId5"/>
    <p:sldLayoutId id="2147483746" r:id="rId6"/>
    <p:sldLayoutId id="2147483748" r:id="rId7"/>
  </p:sldLayoutIdLst>
  <p:transition spd="slow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" y="0"/>
            <a:ext cx="9144001" cy="5143500"/>
            <a:chOff x="-1" y="0"/>
            <a:chExt cx="9144001" cy="51435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5"/>
            <a:stretch/>
          </p:blipFill>
          <p:spPr>
            <a:xfrm>
              <a:off x="4465468" y="572145"/>
              <a:ext cx="4678532" cy="457135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01"/>
            <a:stretch/>
          </p:blipFill>
          <p:spPr>
            <a:xfrm>
              <a:off x="-1" y="0"/>
              <a:ext cx="4403325" cy="51435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2A4DD2D-2577-439F-9A03-0EFDDAFA3498}"/>
              </a:ext>
            </a:extLst>
          </p:cNvPr>
          <p:cNvSpPr/>
          <p:nvPr/>
        </p:nvSpPr>
        <p:spPr>
          <a:xfrm>
            <a:off x="2633007" y="1131590"/>
            <a:ext cx="3877985" cy="21903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ln/>
                <a:solidFill>
                  <a:schemeClr val="accent3"/>
                </a:solidFill>
              </a:rPr>
              <a:t>体育培训创业</a:t>
            </a:r>
            <a:endParaRPr lang="en-US" altLang="zh-CN" sz="4800" b="1" dirty="0">
              <a:ln/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ln/>
                <a:solidFill>
                  <a:schemeClr val="accent3"/>
                </a:solidFill>
              </a:rPr>
              <a:t>项目汇报</a:t>
            </a:r>
            <a:endParaRPr lang="zh-CN" altLang="en-US" sz="4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669D11-96B5-40C0-B62D-CE1DB9CE67AB}"/>
              </a:ext>
            </a:extLst>
          </p:cNvPr>
          <p:cNvSpPr txBox="1"/>
          <p:nvPr/>
        </p:nvSpPr>
        <p:spPr>
          <a:xfrm>
            <a:off x="4014470" y="3472720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</a:t>
            </a:r>
            <a:endParaRPr lang="en-US" altLang="zh-CN" dirty="0"/>
          </a:p>
          <a:p>
            <a:pPr algn="ctr"/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492111547"/>
      </p:ext>
    </p:extLst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F1FBE6D5-E553-4BE0-95EA-BBDE6339C0B6}"/>
              </a:ext>
            </a:extLst>
          </p:cNvPr>
          <p:cNvGrpSpPr/>
          <p:nvPr/>
        </p:nvGrpSpPr>
        <p:grpSpPr>
          <a:xfrm>
            <a:off x="365956" y="172266"/>
            <a:ext cx="8598532" cy="4798967"/>
            <a:chOff x="887546" y="349810"/>
            <a:chExt cx="11304454" cy="644901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0F2F7D4-C9B7-4E2F-A8F1-D5AFEFA04D1E}"/>
                </a:ext>
              </a:extLst>
            </p:cNvPr>
            <p:cNvPicPr/>
            <p:nvPr/>
          </p:nvPicPr>
          <p:blipFill rotWithShape="1">
            <a:blip r:embed="rId2"/>
            <a:srcRect l="64126" t="10072" r="7300" b="65016"/>
            <a:stretch/>
          </p:blipFill>
          <p:spPr>
            <a:xfrm>
              <a:off x="8004081" y="349810"/>
              <a:ext cx="4187919" cy="2357484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902170-0157-4AA4-BDDF-7DBCEF3E55F0}"/>
                </a:ext>
              </a:extLst>
            </p:cNvPr>
            <p:cNvSpPr txBox="1"/>
            <p:nvPr/>
          </p:nvSpPr>
          <p:spPr>
            <a:xfrm flipH="1">
              <a:off x="5104157" y="360012"/>
              <a:ext cx="2871231" cy="537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媒体营销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85E3ABA-833B-4A1A-BDEB-B5B61EB512D7}"/>
                </a:ext>
              </a:extLst>
            </p:cNvPr>
            <p:cNvSpPr txBox="1"/>
            <p:nvPr/>
          </p:nvSpPr>
          <p:spPr>
            <a:xfrm>
              <a:off x="2507036" y="1531528"/>
              <a:ext cx="5358497" cy="110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开通微信公众号、微博等，通过社交媒体，利用六度人脉理论，形成内容的社交化、社会化传播，通过订阅平台宣传试剂盒产品。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D51C5BF-EAC3-4F34-AAF4-2954423BD7AD}"/>
                </a:ext>
              </a:extLst>
            </p:cNvPr>
            <p:cNvSpPr txBox="1"/>
            <p:nvPr/>
          </p:nvSpPr>
          <p:spPr>
            <a:xfrm>
              <a:off x="2507036" y="2771689"/>
              <a:ext cx="5358497" cy="110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借助今日头条、一点资讯、搜狐、新浪、网易、百度、知乎等媒介平台，通过用户行为轨迹，精准实现图文、视频的智能推荐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F5A8FD-F0D9-4C59-BE37-32306AC62FC9}"/>
                </a:ext>
              </a:extLst>
            </p:cNvPr>
            <p:cNvSpPr txBox="1"/>
            <p:nvPr/>
          </p:nvSpPr>
          <p:spPr>
            <a:xfrm>
              <a:off x="2507036" y="4073980"/>
              <a:ext cx="5358497" cy="110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借助抖音、快手、火山、西瓜等短视频形式提供试剂盒产品内容输出，借力短视频平台的快速传播特性将内容精准输送给潜在消费者。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1839557-8CF2-40C8-8A4D-C2656BD5EEE1}"/>
                </a:ext>
              </a:extLst>
            </p:cNvPr>
            <p:cNvGrpSpPr/>
            <p:nvPr/>
          </p:nvGrpSpPr>
          <p:grpSpPr>
            <a:xfrm>
              <a:off x="887546" y="1588832"/>
              <a:ext cx="1271453" cy="602109"/>
              <a:chOff x="1260080" y="1617133"/>
              <a:chExt cx="1271453" cy="602109"/>
            </a:xfrm>
            <a:solidFill>
              <a:srgbClr val="C00000"/>
            </a:solidFill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97596F-6BB0-4887-819A-F69DCA09292A}"/>
                  </a:ext>
                </a:extLst>
              </p:cNvPr>
              <p:cNvSpPr/>
              <p:nvPr/>
            </p:nvSpPr>
            <p:spPr>
              <a:xfrm rot="10800000" flipV="1">
                <a:off x="1261532" y="1617133"/>
                <a:ext cx="1270001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社交媒介</a:t>
                </a: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1A88283-6814-41FE-958C-A2EE22335B00}"/>
                  </a:ext>
                </a:extLst>
              </p:cNvPr>
              <p:cNvSpPr/>
              <p:nvPr/>
            </p:nvSpPr>
            <p:spPr>
              <a:xfrm>
                <a:off x="1260080" y="2173523"/>
                <a:ext cx="1270001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1B2E8D2-ACE9-4037-9079-467C0182B320}"/>
                </a:ext>
              </a:extLst>
            </p:cNvPr>
            <p:cNvGrpSpPr/>
            <p:nvPr/>
          </p:nvGrpSpPr>
          <p:grpSpPr>
            <a:xfrm>
              <a:off x="887546" y="2828757"/>
              <a:ext cx="1270003" cy="607408"/>
              <a:chOff x="1260079" y="2373179"/>
              <a:chExt cx="1270003" cy="607408"/>
            </a:xfrm>
            <a:solidFill>
              <a:srgbClr val="C00000"/>
            </a:solidFill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1C156E-4F32-4D2E-949B-218A0D10906C}"/>
                  </a:ext>
                </a:extLst>
              </p:cNvPr>
              <p:cNvSpPr/>
              <p:nvPr/>
            </p:nvSpPr>
            <p:spPr>
              <a:xfrm rot="10800000" flipV="1">
                <a:off x="1260081" y="2373179"/>
                <a:ext cx="1270001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资讯媒介</a:t>
                </a: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CCA6D11-81AA-4E34-842E-DBFD51EDE0B1}"/>
                  </a:ext>
                </a:extLst>
              </p:cNvPr>
              <p:cNvSpPr/>
              <p:nvPr/>
            </p:nvSpPr>
            <p:spPr>
              <a:xfrm>
                <a:off x="1260079" y="2934868"/>
                <a:ext cx="1270001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F41D055-F387-4BFB-84F0-9A4A0AD939D9}"/>
                </a:ext>
              </a:extLst>
            </p:cNvPr>
            <p:cNvGrpSpPr/>
            <p:nvPr/>
          </p:nvGrpSpPr>
          <p:grpSpPr>
            <a:xfrm>
              <a:off x="887546" y="4073980"/>
              <a:ext cx="1270003" cy="613461"/>
              <a:chOff x="1260079" y="3100313"/>
              <a:chExt cx="1270003" cy="613461"/>
            </a:xfrm>
            <a:solidFill>
              <a:srgbClr val="C00000"/>
            </a:solidFill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18B7F0-940C-432D-B25B-16126467C411}"/>
                  </a:ext>
                </a:extLst>
              </p:cNvPr>
              <p:cNvSpPr/>
              <p:nvPr/>
            </p:nvSpPr>
            <p:spPr>
              <a:xfrm rot="10800000" flipV="1">
                <a:off x="1260081" y="3100313"/>
                <a:ext cx="1270001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视频媒介</a:t>
                </a: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E5861049-C047-47B3-B988-4E22273A7F62}"/>
                  </a:ext>
                </a:extLst>
              </p:cNvPr>
              <p:cNvSpPr/>
              <p:nvPr/>
            </p:nvSpPr>
            <p:spPr>
              <a:xfrm>
                <a:off x="1260079" y="3668055"/>
                <a:ext cx="1270001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90F748F-64BE-4A83-96D2-B4114FC53A1D}"/>
                </a:ext>
              </a:extLst>
            </p:cNvPr>
            <p:cNvPicPr/>
            <p:nvPr/>
          </p:nvPicPr>
          <p:blipFill rotWithShape="1">
            <a:blip r:embed="rId2"/>
            <a:srcRect l="64768" t="37073" r="9851" b="24751"/>
            <a:stretch/>
          </p:blipFill>
          <p:spPr>
            <a:xfrm>
              <a:off x="8534801" y="2828757"/>
              <a:ext cx="2839443" cy="275773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CBC6B7-DEE0-4E67-8E97-B1D7AA19A7AE}"/>
                </a:ext>
              </a:extLst>
            </p:cNvPr>
            <p:cNvSpPr txBox="1"/>
            <p:nvPr/>
          </p:nvSpPr>
          <p:spPr>
            <a:xfrm>
              <a:off x="5547973" y="5691239"/>
              <a:ext cx="6353080" cy="110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制作户外广告，在公交站牌、汽车站、火车站等人流量比较大的公共空间放置宣传广告。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以文字、图片的形式，在报纸、杂志刊登广告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4D7C9C3-1464-4797-81B9-33405FE6280D}"/>
                </a:ext>
              </a:extLst>
            </p:cNvPr>
            <p:cNvSpPr txBox="1"/>
            <p:nvPr/>
          </p:nvSpPr>
          <p:spPr>
            <a:xfrm>
              <a:off x="887546" y="4957140"/>
              <a:ext cx="2760133" cy="413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传统媒体营销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BEABE2C-E0BB-4C25-9CBB-C93EB4C29B7B}"/>
                </a:ext>
              </a:extLst>
            </p:cNvPr>
            <p:cNvPicPr/>
            <p:nvPr/>
          </p:nvPicPr>
          <p:blipFill rotWithShape="1">
            <a:blip r:embed="rId2"/>
            <a:srcRect l="8584" t="75231" r="57966" b="10284"/>
            <a:stretch/>
          </p:blipFill>
          <p:spPr>
            <a:xfrm>
              <a:off x="887546" y="5319203"/>
              <a:ext cx="4294054" cy="1200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023269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742D5C-EB5D-41A1-AE05-B61B4CE72375}"/>
              </a:ext>
            </a:extLst>
          </p:cNvPr>
          <p:cNvGrpSpPr/>
          <p:nvPr/>
        </p:nvGrpSpPr>
        <p:grpSpPr>
          <a:xfrm>
            <a:off x="237875" y="195486"/>
            <a:ext cx="8668250" cy="4109948"/>
            <a:chOff x="318862" y="509607"/>
            <a:chExt cx="11554276" cy="5294907"/>
          </a:xfrm>
        </p:grpSpPr>
        <p:sp>
          <p:nvSpPr>
            <p:cNvPr id="21" name="文本框 20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  <a:extLst>
                <a:ext uri="{FF2B5EF4-FFF2-40B4-BE49-F238E27FC236}">
                  <a16:creationId xmlns:a16="http://schemas.microsoft.com/office/drawing/2014/main" id="{E3E33654-0945-47D3-B8F4-93F9498CC221}"/>
                </a:ext>
              </a:extLst>
            </p:cNvPr>
            <p:cNvSpPr txBox="1"/>
            <p:nvPr/>
          </p:nvSpPr>
          <p:spPr>
            <a:xfrm>
              <a:off x="4308025" y="509607"/>
              <a:ext cx="3345480" cy="4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D7272A"/>
                  </a:solidFill>
                  <a:latin typeface="微软雅黑"/>
                  <a:ea typeface="微软雅黑"/>
                  <a:cs typeface="+mn-ea"/>
                </a:rPr>
                <a:t>商业模式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D16D1B2-480A-4635-9F7E-327ACE21B046}"/>
                </a:ext>
              </a:extLst>
            </p:cNvPr>
            <p:cNvGrpSpPr/>
            <p:nvPr/>
          </p:nvGrpSpPr>
          <p:grpSpPr>
            <a:xfrm>
              <a:off x="318862" y="1562346"/>
              <a:ext cx="11554276" cy="4242168"/>
              <a:chOff x="1486149" y="1601676"/>
              <a:chExt cx="9235422" cy="339079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DA79EC5-FAB1-4611-9024-B433464ECC7C}"/>
                  </a:ext>
                </a:extLst>
              </p:cNvPr>
              <p:cNvGrpSpPr/>
              <p:nvPr/>
            </p:nvGrpSpPr>
            <p:grpSpPr>
              <a:xfrm>
                <a:off x="4931329" y="1601676"/>
                <a:ext cx="2113314" cy="656563"/>
                <a:chOff x="2093919" y="2051223"/>
                <a:chExt cx="2113314" cy="656563"/>
              </a:xfrm>
            </p:grpSpPr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D995CEA8-CDE1-4DCF-922B-D7B309409C09}"/>
                    </a:ext>
                  </a:extLst>
                </p:cNvPr>
                <p:cNvSpPr/>
                <p:nvPr/>
              </p:nvSpPr>
              <p:spPr>
                <a:xfrm>
                  <a:off x="2093919" y="2051223"/>
                  <a:ext cx="2113314" cy="656563"/>
                </a:xfrm>
                <a:prstGeom prst="roundRect">
                  <a:avLst/>
                </a:prstGeom>
                <a:noFill/>
                <a:ln w="28575">
                  <a:solidFill>
                    <a:srgbClr val="D727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3F2B597-93B3-4F7C-B897-E78893C5080E}"/>
                    </a:ext>
                  </a:extLst>
                </p:cNvPr>
                <p:cNvSpPr txBox="1"/>
                <p:nvPr/>
              </p:nvSpPr>
              <p:spPr>
                <a:xfrm>
                  <a:off x="2575195" y="2210024"/>
                  <a:ext cx="1198294" cy="380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体育培训</a:t>
                  </a: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C9A4B1C-56F3-44CA-80FF-F2FDCA496126}"/>
                  </a:ext>
                </a:extLst>
              </p:cNvPr>
              <p:cNvGrpSpPr/>
              <p:nvPr/>
            </p:nvGrpSpPr>
            <p:grpSpPr>
              <a:xfrm>
                <a:off x="1486149" y="4335911"/>
                <a:ext cx="2113314" cy="656563"/>
                <a:chOff x="1595156" y="4021210"/>
                <a:chExt cx="2113314" cy="656563"/>
              </a:xfrm>
            </p:grpSpPr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672083D9-65C8-4D1E-81D0-184D201AF3A6}"/>
                    </a:ext>
                  </a:extLst>
                </p:cNvPr>
                <p:cNvSpPr/>
                <p:nvPr/>
              </p:nvSpPr>
              <p:spPr>
                <a:xfrm>
                  <a:off x="1595156" y="4021210"/>
                  <a:ext cx="2113314" cy="656563"/>
                </a:xfrm>
                <a:prstGeom prst="roundRect">
                  <a:avLst/>
                </a:prstGeom>
                <a:noFill/>
                <a:ln w="28575">
                  <a:solidFill>
                    <a:srgbClr val="D727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2536685-B854-4160-930E-E0A2494942CD}"/>
                    </a:ext>
                  </a:extLst>
                </p:cNvPr>
                <p:cNvSpPr txBox="1"/>
                <p:nvPr/>
              </p:nvSpPr>
              <p:spPr>
                <a:xfrm>
                  <a:off x="2043925" y="4164985"/>
                  <a:ext cx="1281048" cy="380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体育赛事</a:t>
                  </a: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59A9928B-DBD5-4CB3-A6B2-EF3D812F6D94}"/>
                  </a:ext>
                </a:extLst>
              </p:cNvPr>
              <p:cNvGrpSpPr/>
              <p:nvPr/>
            </p:nvGrpSpPr>
            <p:grpSpPr>
              <a:xfrm>
                <a:off x="8608257" y="4335911"/>
                <a:ext cx="2113314" cy="656563"/>
                <a:chOff x="5987028" y="2748425"/>
                <a:chExt cx="2113314" cy="656563"/>
              </a:xfrm>
            </p:grpSpPr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E5ECCFE0-D7F7-47D8-9658-17D8FD19C347}"/>
                    </a:ext>
                  </a:extLst>
                </p:cNvPr>
                <p:cNvSpPr/>
                <p:nvPr/>
              </p:nvSpPr>
              <p:spPr>
                <a:xfrm>
                  <a:off x="5987028" y="2748425"/>
                  <a:ext cx="2113314" cy="656563"/>
                </a:xfrm>
                <a:prstGeom prst="roundRect">
                  <a:avLst/>
                </a:prstGeom>
                <a:noFill/>
                <a:ln w="28575">
                  <a:solidFill>
                    <a:srgbClr val="D727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324F77F9-4E19-41E5-A2B4-02D02C7DFF94}"/>
                    </a:ext>
                  </a:extLst>
                </p:cNvPr>
                <p:cNvSpPr txBox="1"/>
                <p:nvPr/>
              </p:nvSpPr>
              <p:spPr>
                <a:xfrm>
                  <a:off x="6252128" y="2892201"/>
                  <a:ext cx="1748394" cy="380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体育场馆运营</a:t>
                  </a: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84770CA0-42B3-4FAD-80BB-46FEBFCFD322}"/>
                  </a:ext>
                </a:extLst>
              </p:cNvPr>
              <p:cNvGrpSpPr/>
              <p:nvPr/>
            </p:nvGrpSpPr>
            <p:grpSpPr>
              <a:xfrm>
                <a:off x="5597238" y="3672120"/>
                <a:ext cx="997526" cy="927642"/>
                <a:chOff x="4688379" y="2379503"/>
                <a:chExt cx="997526" cy="927642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AB13F008-EDBD-466F-9613-03EABFAFA504}"/>
                    </a:ext>
                  </a:extLst>
                </p:cNvPr>
                <p:cNvSpPr/>
                <p:nvPr/>
              </p:nvSpPr>
              <p:spPr>
                <a:xfrm>
                  <a:off x="4688379" y="2379503"/>
                  <a:ext cx="997526" cy="927642"/>
                </a:xfrm>
                <a:prstGeom prst="ellipse">
                  <a:avLst/>
                </a:prstGeom>
                <a:noFill/>
                <a:ln w="38100">
                  <a:solidFill>
                    <a:srgbClr val="D727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277FE797-6DBC-48C9-87AD-587A44357CFF}"/>
                    </a:ext>
                  </a:extLst>
                </p:cNvPr>
                <p:cNvSpPr txBox="1"/>
                <p:nvPr/>
              </p:nvSpPr>
              <p:spPr>
                <a:xfrm>
                  <a:off x="4859783" y="2650582"/>
                  <a:ext cx="761999" cy="3486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盈利</a:t>
                  </a:r>
                </a:p>
              </p:txBody>
            </p:sp>
          </p:grp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776CE22-D3A9-4A8D-924A-30322A3B7CAF}"/>
                  </a:ext>
                </a:extLst>
              </p:cNvPr>
              <p:cNvCxnSpPr>
                <a:cxnSpLocks/>
                <a:stCxn id="39" idx="3"/>
                <a:endCxn id="35" idx="2"/>
              </p:cNvCxnSpPr>
              <p:nvPr/>
            </p:nvCxnSpPr>
            <p:spPr>
              <a:xfrm flipV="1">
                <a:off x="3599463" y="4135941"/>
                <a:ext cx="1997775" cy="528251"/>
              </a:xfrm>
              <a:prstGeom prst="straightConnector1">
                <a:avLst/>
              </a:prstGeom>
              <a:ln w="28575">
                <a:solidFill>
                  <a:srgbClr val="D727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65603982-60E5-478D-855A-01E8FF81ED4D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6096001" y="2258239"/>
                <a:ext cx="0" cy="1413881"/>
              </a:xfrm>
              <a:prstGeom prst="straightConnector1">
                <a:avLst/>
              </a:prstGeom>
              <a:ln w="28575">
                <a:solidFill>
                  <a:srgbClr val="D727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770639D2-A5C8-4A88-BC19-243EC8D06707}"/>
                  </a:ext>
                </a:extLst>
              </p:cNvPr>
              <p:cNvCxnSpPr>
                <a:cxnSpLocks/>
                <a:stCxn id="37" idx="1"/>
                <a:endCxn id="35" idx="6"/>
              </p:cNvCxnSpPr>
              <p:nvPr/>
            </p:nvCxnSpPr>
            <p:spPr>
              <a:xfrm flipH="1" flipV="1">
                <a:off x="6594764" y="4135942"/>
                <a:ext cx="2013494" cy="528251"/>
              </a:xfrm>
              <a:prstGeom prst="straightConnector1">
                <a:avLst/>
              </a:prstGeom>
              <a:ln w="28575">
                <a:solidFill>
                  <a:srgbClr val="D727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3B73B10-1920-43AD-B065-0EF9231245BC}"/>
                  </a:ext>
                </a:extLst>
              </p:cNvPr>
              <p:cNvSpPr txBox="1"/>
              <p:nvPr/>
            </p:nvSpPr>
            <p:spPr>
              <a:xfrm>
                <a:off x="5520451" y="2536726"/>
                <a:ext cx="412017" cy="125883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课程学费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273267F-25F2-4163-9EF4-A4654EBD8DBE}"/>
                  </a:ext>
                </a:extLst>
              </p:cNvPr>
              <p:cNvSpPr txBox="1"/>
              <p:nvPr/>
            </p:nvSpPr>
            <p:spPr>
              <a:xfrm>
                <a:off x="6268113" y="2536726"/>
                <a:ext cx="412017" cy="125883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学费一对一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039BA0-5B6D-4563-8642-8E718A9726C6}"/>
                  </a:ext>
                </a:extLst>
              </p:cNvPr>
              <p:cNvSpPr txBox="1"/>
              <p:nvPr/>
            </p:nvSpPr>
            <p:spPr>
              <a:xfrm rot="20702082">
                <a:off x="3913498" y="3940603"/>
                <a:ext cx="1782796" cy="316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赞助开发商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8C41BBF-DCD4-485F-A1FB-A3A45C4BA15A}"/>
                  </a:ext>
                </a:extLst>
              </p:cNvPr>
              <p:cNvSpPr txBox="1"/>
              <p:nvPr/>
            </p:nvSpPr>
            <p:spPr>
              <a:xfrm rot="20641504">
                <a:off x="4189302" y="4385972"/>
                <a:ext cx="1782796" cy="316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赛事承办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FABB6F0-0239-4644-8F99-0DB0F3CD60C9}"/>
                  </a:ext>
                </a:extLst>
              </p:cNvPr>
              <p:cNvSpPr txBox="1"/>
              <p:nvPr/>
            </p:nvSpPr>
            <p:spPr>
              <a:xfrm rot="668584">
                <a:off x="7127702" y="4024529"/>
                <a:ext cx="1782796" cy="316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场地费</a:t>
                </a:r>
              </a:p>
            </p:txBody>
          </p:sp>
        </p:grp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DB92BB0-ED3B-4D5C-9EBF-FA52CFC8CACE}"/>
              </a:ext>
            </a:extLst>
          </p:cNvPr>
          <p:cNvCxnSpPr/>
          <p:nvPr/>
        </p:nvCxnSpPr>
        <p:spPr>
          <a:xfrm>
            <a:off x="0" y="4948014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12242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899260" y="362585"/>
            <a:ext cx="3345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未来规划</a:t>
            </a:r>
          </a:p>
        </p:txBody>
      </p:sp>
      <p:cxnSp>
        <p:nvCxnSpPr>
          <p:cNvPr id="12" name="Freeform 701"/>
          <p:cNvCxnSpPr/>
          <p:nvPr/>
        </p:nvCxnSpPr>
        <p:spPr>
          <a:xfrm>
            <a:off x="686999" y="3835327"/>
            <a:ext cx="7770003" cy="0"/>
          </a:xfrm>
          <a:prstGeom prst="line">
            <a:avLst/>
          </a:prstGeom>
          <a:ln w="3175">
            <a:solidFill>
              <a:srgbClr val="7F8C8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701"/>
          <p:cNvSpPr/>
          <p:nvPr/>
        </p:nvSpPr>
        <p:spPr>
          <a:xfrm>
            <a:off x="1681420" y="3771543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0"/>
          <p:cNvSpPr/>
          <p:nvPr/>
        </p:nvSpPr>
        <p:spPr>
          <a:xfrm>
            <a:off x="3569067" y="3771543"/>
            <a:ext cx="127552" cy="1275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1"/>
          <p:cNvSpPr/>
          <p:nvPr/>
        </p:nvSpPr>
        <p:spPr>
          <a:xfrm>
            <a:off x="5452050" y="3771543"/>
            <a:ext cx="127552" cy="1275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2"/>
          <p:cNvSpPr/>
          <p:nvPr/>
        </p:nvSpPr>
        <p:spPr>
          <a:xfrm>
            <a:off x="7335035" y="3771543"/>
            <a:ext cx="127552" cy="1275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534905" y="3963895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前期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3422553" y="3963895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前期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5305536" y="3963895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中期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7188519" y="3963895"/>
            <a:ext cx="420580" cy="238505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后期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ounded Rectangle 18"/>
          <p:cNvSpPr/>
          <p:nvPr/>
        </p:nvSpPr>
        <p:spPr>
          <a:xfrm>
            <a:off x="687000" y="3267252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ounded Rectangle 19"/>
          <p:cNvSpPr/>
          <p:nvPr/>
        </p:nvSpPr>
        <p:spPr>
          <a:xfrm>
            <a:off x="2562011" y="3021857"/>
            <a:ext cx="2945839" cy="9567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ounded Rectangle 20"/>
          <p:cNvSpPr/>
          <p:nvPr/>
        </p:nvSpPr>
        <p:spPr>
          <a:xfrm>
            <a:off x="4452967" y="2776459"/>
            <a:ext cx="2945839" cy="9567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ounded Rectangle 21"/>
          <p:cNvSpPr/>
          <p:nvPr/>
        </p:nvSpPr>
        <p:spPr>
          <a:xfrm>
            <a:off x="6196751" y="2531064"/>
            <a:ext cx="2945839" cy="956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679888" y="2562410"/>
            <a:ext cx="1713110" cy="509797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重点突破大中型企事业单位体育赛事策划组织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2489437" y="2310502"/>
            <a:ext cx="1713110" cy="509797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以高端社区试点青少年体育培训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4398157" y="2094584"/>
            <a:ext cx="1713110" cy="740630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逐步发展体育拓展训练，服务企业体育营销和公关业务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TextBox 25"/>
          <p:cNvSpPr txBox="1"/>
          <p:nvPr/>
        </p:nvSpPr>
        <p:spPr>
          <a:xfrm>
            <a:off x="6194566" y="1842677"/>
            <a:ext cx="1713110" cy="509797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以区域划分市场，成立分公司或者子公司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679889" y="2186266"/>
            <a:ext cx="449434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099" dirty="0">
                <a:solidFill>
                  <a:schemeClr val="tx1">
                    <a:lumMod val="50000"/>
                    <a:lumOff val="50000"/>
                  </a:schemeClr>
                </a:solidFill>
                <a:latin typeface="773-CAI978" panose="020B0402020204020303" pitchFamily="34" charset="0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3" name="Rectangle 27"/>
          <p:cNvSpPr/>
          <p:nvPr/>
        </p:nvSpPr>
        <p:spPr>
          <a:xfrm>
            <a:off x="2489438" y="1926467"/>
            <a:ext cx="449434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099" dirty="0">
                <a:solidFill>
                  <a:schemeClr val="tx1">
                    <a:lumMod val="50000"/>
                    <a:lumOff val="50000"/>
                  </a:schemeClr>
                </a:solidFill>
                <a:latin typeface="773-CAI978" panose="020B0402020204020303" pitchFamily="34" charset="0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4" name="Rectangle 28"/>
          <p:cNvSpPr/>
          <p:nvPr/>
        </p:nvSpPr>
        <p:spPr>
          <a:xfrm>
            <a:off x="4452969" y="1690267"/>
            <a:ext cx="449434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099" dirty="0">
                <a:solidFill>
                  <a:schemeClr val="tx1">
                    <a:lumMod val="50000"/>
                    <a:lumOff val="50000"/>
                  </a:schemeClr>
                </a:solidFill>
                <a:latin typeface="773-CAI978" panose="020B0402020204020303" pitchFamily="34" charset="0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5" name="Rectangle 29"/>
          <p:cNvSpPr/>
          <p:nvPr/>
        </p:nvSpPr>
        <p:spPr>
          <a:xfrm>
            <a:off x="6194568" y="1419622"/>
            <a:ext cx="449434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099" dirty="0">
                <a:solidFill>
                  <a:schemeClr val="tx1">
                    <a:lumMod val="50000"/>
                    <a:lumOff val="50000"/>
                  </a:schemeClr>
                </a:solidFill>
                <a:latin typeface="773-CAI978" panose="020B0402020204020303" pitchFamily="34" charset="0"/>
                <a:cs typeface="+mn-ea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6707156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 txBox="1">
            <a:spLocks/>
          </p:cNvSpPr>
          <p:nvPr/>
        </p:nvSpPr>
        <p:spPr>
          <a:xfrm>
            <a:off x="562261" y="2900795"/>
            <a:ext cx="1299799" cy="94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8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7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单击编辑标题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9DED2A3-D07B-4498-BE8B-12F0354F27D0}"/>
              </a:ext>
            </a:extLst>
          </p:cNvPr>
          <p:cNvGrpSpPr/>
          <p:nvPr/>
        </p:nvGrpSpPr>
        <p:grpSpPr>
          <a:xfrm>
            <a:off x="158325" y="1371305"/>
            <a:ext cx="2128855" cy="1321478"/>
            <a:chOff x="158325" y="1402301"/>
            <a:chExt cx="2128855" cy="1321478"/>
          </a:xfrm>
        </p:grpSpPr>
        <p:sp>
          <p:nvSpPr>
            <p:cNvPr id="23" name="矩形 22"/>
            <p:cNvSpPr/>
            <p:nvPr/>
          </p:nvSpPr>
          <p:spPr>
            <a:xfrm>
              <a:off x="429133" y="1563637"/>
              <a:ext cx="1858047" cy="116014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27" name="Group 31"/>
            <p:cNvGrpSpPr/>
            <p:nvPr/>
          </p:nvGrpSpPr>
          <p:grpSpPr>
            <a:xfrm>
              <a:off x="158325" y="1402301"/>
              <a:ext cx="503140" cy="503140"/>
              <a:chOff x="358335" y="1281085"/>
              <a:chExt cx="624118" cy="624118"/>
            </a:xfrm>
          </p:grpSpPr>
          <p:sp>
            <p:nvSpPr>
              <p:cNvPr id="28" name="Oval 22"/>
              <p:cNvSpPr/>
              <p:nvPr/>
            </p:nvSpPr>
            <p:spPr>
              <a:xfrm>
                <a:off x="358335" y="1281085"/>
                <a:ext cx="624118" cy="62411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3511" y="1423867"/>
                <a:ext cx="533766" cy="324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01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B9D4AD-CA51-4CC6-9D94-BA7B11716075}"/>
              </a:ext>
            </a:extLst>
          </p:cNvPr>
          <p:cNvGrpSpPr/>
          <p:nvPr/>
        </p:nvGrpSpPr>
        <p:grpSpPr>
          <a:xfrm>
            <a:off x="2420552" y="1371305"/>
            <a:ext cx="2127643" cy="1328748"/>
            <a:chOff x="2496128" y="1459026"/>
            <a:chExt cx="2127643" cy="1328748"/>
          </a:xfrm>
        </p:grpSpPr>
        <p:sp>
          <p:nvSpPr>
            <p:cNvPr id="24" name="矩形 23"/>
            <p:cNvSpPr/>
            <p:nvPr/>
          </p:nvSpPr>
          <p:spPr>
            <a:xfrm>
              <a:off x="2708117" y="1620361"/>
              <a:ext cx="1915654" cy="116741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30" name="Group 32"/>
            <p:cNvGrpSpPr/>
            <p:nvPr/>
          </p:nvGrpSpPr>
          <p:grpSpPr>
            <a:xfrm>
              <a:off x="2496128" y="1459026"/>
              <a:ext cx="503140" cy="503140"/>
              <a:chOff x="3302378" y="1281085"/>
              <a:chExt cx="624118" cy="624118"/>
            </a:xfrm>
          </p:grpSpPr>
          <p:sp>
            <p:nvSpPr>
              <p:cNvPr id="31" name="Oval 23"/>
              <p:cNvSpPr/>
              <p:nvPr/>
            </p:nvSpPr>
            <p:spPr>
              <a:xfrm>
                <a:off x="3302378" y="1281085"/>
                <a:ext cx="624118" cy="624118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</a:endParaRPr>
              </a:p>
            </p:txBody>
          </p:sp>
          <p:sp>
            <p:nvSpPr>
              <p:cNvPr id="32" name="TextBox 55"/>
              <p:cNvSpPr txBox="1"/>
              <p:nvPr/>
            </p:nvSpPr>
            <p:spPr>
              <a:xfrm>
                <a:off x="3393318" y="1423866"/>
                <a:ext cx="442241" cy="32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02</a:t>
                </a: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6331DF-BAA7-4A19-933B-F699E24ED45B}"/>
              </a:ext>
            </a:extLst>
          </p:cNvPr>
          <p:cNvGrpSpPr/>
          <p:nvPr/>
        </p:nvGrpSpPr>
        <p:grpSpPr>
          <a:xfrm>
            <a:off x="4681567" y="1371305"/>
            <a:ext cx="2140286" cy="1368153"/>
            <a:chOff x="6020108" y="1402301"/>
            <a:chExt cx="2140286" cy="1368153"/>
          </a:xfrm>
        </p:grpSpPr>
        <p:sp>
          <p:nvSpPr>
            <p:cNvPr id="22" name="矩形 21"/>
            <p:cNvSpPr/>
            <p:nvPr/>
          </p:nvSpPr>
          <p:spPr>
            <a:xfrm>
              <a:off x="6244740" y="1563638"/>
              <a:ext cx="1915654" cy="120681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6020108" y="1402301"/>
              <a:ext cx="503140" cy="503140"/>
              <a:chOff x="6104969" y="1283260"/>
              <a:chExt cx="624118" cy="624118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104969" y="1283260"/>
                <a:ext cx="624118" cy="624118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</a:endParaRPr>
              </a:p>
            </p:txBody>
          </p:sp>
          <p:sp>
            <p:nvSpPr>
              <p:cNvPr id="35" name="TextBox 81"/>
              <p:cNvSpPr txBox="1"/>
              <p:nvPr/>
            </p:nvSpPr>
            <p:spPr>
              <a:xfrm>
                <a:off x="6181363" y="1426042"/>
                <a:ext cx="471331" cy="32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03</a:t>
                </a:r>
              </a:p>
            </p:txBody>
          </p:sp>
        </p:grp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2860962" y="2900795"/>
            <a:ext cx="1299799" cy="94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8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7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单击编辑标题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itchFamily="34" charset="0"/>
            </a:endParaRP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5159663" y="2900795"/>
            <a:ext cx="1299799" cy="94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8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7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单击编辑标题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itchFamily="34" charset="0"/>
            </a:endParaRPr>
          </a:p>
        </p:txBody>
      </p:sp>
      <p:sp>
        <p:nvSpPr>
          <p:cNvPr id="18" name="文本框 1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899260" y="362585"/>
            <a:ext cx="3345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团队介绍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3B01FB-A5D4-4888-9DAB-9E54A7007501}"/>
              </a:ext>
            </a:extLst>
          </p:cNvPr>
          <p:cNvGrpSpPr/>
          <p:nvPr/>
        </p:nvGrpSpPr>
        <p:grpSpPr>
          <a:xfrm>
            <a:off x="6923154" y="1367131"/>
            <a:ext cx="2140286" cy="1368153"/>
            <a:chOff x="6020108" y="1402301"/>
            <a:chExt cx="2140286" cy="136815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1153A5F-BC0A-4818-84D3-F51FCF7BDB49}"/>
                </a:ext>
              </a:extLst>
            </p:cNvPr>
            <p:cNvSpPr/>
            <p:nvPr/>
          </p:nvSpPr>
          <p:spPr>
            <a:xfrm>
              <a:off x="6244740" y="1563638"/>
              <a:ext cx="1915654" cy="120681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21" name="Group 33">
              <a:extLst>
                <a:ext uri="{FF2B5EF4-FFF2-40B4-BE49-F238E27FC236}">
                  <a16:creationId xmlns:a16="http://schemas.microsoft.com/office/drawing/2014/main" id="{E310D9C7-16C4-4C4C-8A7D-DCBDFA611A67}"/>
                </a:ext>
              </a:extLst>
            </p:cNvPr>
            <p:cNvGrpSpPr/>
            <p:nvPr/>
          </p:nvGrpSpPr>
          <p:grpSpPr>
            <a:xfrm>
              <a:off x="6020108" y="1402301"/>
              <a:ext cx="503140" cy="503140"/>
              <a:chOff x="6104969" y="1283260"/>
              <a:chExt cx="624118" cy="62411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DC82A5-ED14-4E07-A98A-827E41D06CB1}"/>
                  </a:ext>
                </a:extLst>
              </p:cNvPr>
              <p:cNvSpPr/>
              <p:nvPr/>
            </p:nvSpPr>
            <p:spPr>
              <a:xfrm>
                <a:off x="6104969" y="1283260"/>
                <a:ext cx="624118" cy="624118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ea"/>
                </a:endParaRPr>
              </a:p>
            </p:txBody>
          </p:sp>
          <p:sp>
            <p:nvSpPr>
              <p:cNvPr id="38" name="TextBox 81">
                <a:extLst>
                  <a:ext uri="{FF2B5EF4-FFF2-40B4-BE49-F238E27FC236}">
                    <a16:creationId xmlns:a16="http://schemas.microsoft.com/office/drawing/2014/main" id="{400B2516-72E5-44A6-AF00-3FCB8E5F7C15}"/>
                  </a:ext>
                </a:extLst>
              </p:cNvPr>
              <p:cNvSpPr txBox="1"/>
              <p:nvPr/>
            </p:nvSpPr>
            <p:spPr>
              <a:xfrm>
                <a:off x="6181363" y="1426042"/>
                <a:ext cx="471331" cy="32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04</a:t>
                </a:r>
              </a:p>
            </p:txBody>
          </p:sp>
        </p:grp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88F1E08-D787-4E58-A3CD-FE3A756C4506}"/>
              </a:ext>
            </a:extLst>
          </p:cNvPr>
          <p:cNvSpPr txBox="1">
            <a:spLocks/>
          </p:cNvSpPr>
          <p:nvPr/>
        </p:nvSpPr>
        <p:spPr>
          <a:xfrm>
            <a:off x="7458365" y="2900795"/>
            <a:ext cx="1299799" cy="94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8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7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600" kern="1200">
                <a:solidFill>
                  <a:srgbClr val="635858"/>
                </a:solidFill>
                <a:latin typeface="Aleo Regular"/>
                <a:ea typeface="+mn-ea"/>
                <a:cs typeface="Ale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单击编辑标题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54285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" y="0"/>
            <a:ext cx="9144001" cy="5143500"/>
            <a:chOff x="-1" y="0"/>
            <a:chExt cx="9144001" cy="51435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5"/>
            <a:stretch/>
          </p:blipFill>
          <p:spPr>
            <a:xfrm>
              <a:off x="4465468" y="572145"/>
              <a:ext cx="4678532" cy="457135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01"/>
            <a:stretch/>
          </p:blipFill>
          <p:spPr>
            <a:xfrm>
              <a:off x="-1" y="0"/>
              <a:ext cx="4403325" cy="5143500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67210FD-F453-43D5-BB58-3DAFD766F693}"/>
              </a:ext>
            </a:extLst>
          </p:cNvPr>
          <p:cNvSpPr/>
          <p:nvPr/>
        </p:nvSpPr>
        <p:spPr>
          <a:xfrm>
            <a:off x="3248560" y="1131590"/>
            <a:ext cx="2646878" cy="21938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ln/>
                <a:solidFill>
                  <a:schemeClr val="accent3"/>
                </a:solidFill>
              </a:rPr>
              <a:t>感谢聆听</a:t>
            </a:r>
            <a:endParaRPr lang="en-US" altLang="zh-CN" sz="4800" b="1" dirty="0">
              <a:ln/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cap="none" spc="0" dirty="0">
                <a:ln/>
                <a:solidFill>
                  <a:schemeClr val="accent3"/>
                </a:solidFill>
                <a:effectLst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50598773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8"/>
          <p:cNvSpPr/>
          <p:nvPr/>
        </p:nvSpPr>
        <p:spPr bwMode="auto">
          <a:xfrm>
            <a:off x="-1" y="1929766"/>
            <a:ext cx="3628551" cy="128396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defTabSz="914353"/>
            <a:endParaRPr lang="zh-CN" altLang="en-US" dirty="0">
              <a:latin typeface="Arial" pitchFamily="34" charset="0"/>
              <a:cs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39681" y="2053634"/>
            <a:ext cx="1749187" cy="1036232"/>
            <a:chOff x="939681" y="2082374"/>
            <a:chExt cx="1749187" cy="1036232"/>
          </a:xfrm>
        </p:grpSpPr>
        <p:sp>
          <p:nvSpPr>
            <p:cNvPr id="37" name="TextBox 4"/>
            <p:cNvSpPr txBox="1"/>
            <p:nvPr/>
          </p:nvSpPr>
          <p:spPr bwMode="auto">
            <a:xfrm>
              <a:off x="1228216" y="2082374"/>
              <a:ext cx="1172116" cy="707886"/>
            </a:xfrm>
            <a:prstGeom prst="rect">
              <a:avLst/>
            </a:prstGeom>
            <a:noFill/>
          </p:spPr>
          <p:txBody>
            <a:bodyPr wrap="none" lIns="91435" tIns="45717" rIns="91435" bIns="45717">
              <a:spAutoFit/>
            </a:bodyPr>
            <a:lstStyle/>
            <a:p>
              <a:pPr>
                <a:defRPr/>
              </a:pPr>
              <a:r>
                <a:rPr lang="zh-CN" altLang="en-US" sz="4000" kern="0" spc="-150" dirty="0">
                  <a:ln w="1905">
                    <a:noFill/>
                  </a:ln>
                  <a:solidFill>
                    <a:schemeClr val="bg1"/>
                  </a:solidFill>
                  <a:latin typeface="+mn-ea"/>
                  <a:cs typeface="+mn-ea"/>
                </a:rPr>
                <a:t>目录</a:t>
              </a:r>
            </a:p>
          </p:txBody>
        </p:sp>
        <p:sp>
          <p:nvSpPr>
            <p:cNvPr id="39" name="TextBox 5"/>
            <p:cNvSpPr txBox="1"/>
            <p:nvPr/>
          </p:nvSpPr>
          <p:spPr bwMode="auto">
            <a:xfrm>
              <a:off x="939681" y="2656947"/>
              <a:ext cx="1749187" cy="461659"/>
            </a:xfrm>
            <a:prstGeom prst="rect">
              <a:avLst/>
            </a:prstGeom>
            <a:noFill/>
          </p:spPr>
          <p:txBody>
            <a:bodyPr wrap="none" lIns="91435" tIns="45717" rIns="91435" bIns="45717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773-CAI978" panose="020B0402020204020303" pitchFamily="34" charset="0"/>
                  <a:cs typeface="+mn-ea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773-CAI978" panose="020B0402020204020303" pitchFamily="34" charset="0"/>
                <a:cs typeface="+mn-ea"/>
              </a:endParaRPr>
            </a:p>
          </p:txBody>
        </p:sp>
      </p:grpSp>
      <p:sp>
        <p:nvSpPr>
          <p:cNvPr id="56" name="TextBox 7"/>
          <p:cNvSpPr txBox="1"/>
          <p:nvPr/>
        </p:nvSpPr>
        <p:spPr bwMode="auto">
          <a:xfrm>
            <a:off x="3480038" y="1172266"/>
            <a:ext cx="1569650" cy="36932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defTabSz="914353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+mn-ea"/>
                <a:cs typeface="+mn-ea"/>
              </a:rPr>
              <a:t>一、项目介绍</a:t>
            </a:r>
          </a:p>
        </p:txBody>
      </p:sp>
      <p:sp>
        <p:nvSpPr>
          <p:cNvPr id="58" name="TextBox 9"/>
          <p:cNvSpPr txBox="1"/>
          <p:nvPr/>
        </p:nvSpPr>
        <p:spPr bwMode="auto">
          <a:xfrm>
            <a:off x="4318587" y="2425570"/>
            <a:ext cx="1569650" cy="36932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+mn-ea"/>
                <a:cs typeface="+mn-ea"/>
              </a:rPr>
              <a:t>三、市场营销</a:t>
            </a:r>
          </a:p>
        </p:txBody>
      </p:sp>
      <p:sp>
        <p:nvSpPr>
          <p:cNvPr id="60" name="TextBox 11"/>
          <p:cNvSpPr txBox="1"/>
          <p:nvPr/>
        </p:nvSpPr>
        <p:spPr bwMode="auto">
          <a:xfrm>
            <a:off x="3892210" y="1799409"/>
            <a:ext cx="1568048" cy="36932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+mn-ea"/>
                <a:cs typeface="+mn-ea"/>
              </a:rPr>
              <a:t>二、项目背景</a:t>
            </a:r>
          </a:p>
        </p:txBody>
      </p:sp>
      <p:sp>
        <p:nvSpPr>
          <p:cNvPr id="62" name="TextBox 13"/>
          <p:cNvSpPr txBox="1"/>
          <p:nvPr/>
        </p:nvSpPr>
        <p:spPr bwMode="auto">
          <a:xfrm>
            <a:off x="4753360" y="3005094"/>
            <a:ext cx="1569650" cy="36932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+mn-ea"/>
                <a:cs typeface="+mn-ea"/>
              </a:rPr>
              <a:t>四、商业模式</a:t>
            </a:r>
          </a:p>
        </p:txBody>
      </p:sp>
      <p:sp>
        <p:nvSpPr>
          <p:cNvPr id="64" name="矩形 34"/>
          <p:cNvSpPr/>
          <p:nvPr/>
        </p:nvSpPr>
        <p:spPr bwMode="auto">
          <a:xfrm>
            <a:off x="6987341" y="1927973"/>
            <a:ext cx="2170177" cy="1287555"/>
          </a:xfrm>
          <a:custGeom>
            <a:avLst/>
            <a:gdLst>
              <a:gd name="connsiteX0" fmla="*/ 0 w 1055077"/>
              <a:gd name="connsiteY0" fmla="*/ 0 h 1283968"/>
              <a:gd name="connsiteX1" fmla="*/ 1055077 w 1055077"/>
              <a:gd name="connsiteY1" fmla="*/ 0 h 1283968"/>
              <a:gd name="connsiteX2" fmla="*/ 1055077 w 1055077"/>
              <a:gd name="connsiteY2" fmla="*/ 1283968 h 1283968"/>
              <a:gd name="connsiteX3" fmla="*/ 0 w 1055077"/>
              <a:gd name="connsiteY3" fmla="*/ 1283968 h 1283968"/>
              <a:gd name="connsiteX4" fmla="*/ 0 w 1055077"/>
              <a:gd name="connsiteY4" fmla="*/ 0 h 1283968"/>
              <a:gd name="connsiteX0" fmla="*/ 0 w 1606620"/>
              <a:gd name="connsiteY0" fmla="*/ 0 h 1283968"/>
              <a:gd name="connsiteX1" fmla="*/ 1606620 w 1606620"/>
              <a:gd name="connsiteY1" fmla="*/ 0 h 1283968"/>
              <a:gd name="connsiteX2" fmla="*/ 1606620 w 1606620"/>
              <a:gd name="connsiteY2" fmla="*/ 1283968 h 1283968"/>
              <a:gd name="connsiteX3" fmla="*/ 551543 w 1606620"/>
              <a:gd name="connsiteY3" fmla="*/ 1283968 h 1283968"/>
              <a:gd name="connsiteX4" fmla="*/ 0 w 1606620"/>
              <a:gd name="connsiteY4" fmla="*/ 0 h 1283968"/>
              <a:gd name="connsiteX0" fmla="*/ 0 w 1833140"/>
              <a:gd name="connsiteY0" fmla="*/ 9525 h 1293493"/>
              <a:gd name="connsiteX1" fmla="*/ 1833140 w 1833140"/>
              <a:gd name="connsiteY1" fmla="*/ 0 h 1293493"/>
              <a:gd name="connsiteX2" fmla="*/ 1606620 w 1833140"/>
              <a:gd name="connsiteY2" fmla="*/ 1293493 h 1293493"/>
              <a:gd name="connsiteX3" fmla="*/ 551543 w 1833140"/>
              <a:gd name="connsiteY3" fmla="*/ 1293493 h 1293493"/>
              <a:gd name="connsiteX4" fmla="*/ 0 w 1833140"/>
              <a:gd name="connsiteY4" fmla="*/ 9525 h 1293493"/>
              <a:gd name="connsiteX0" fmla="*/ 0 w 1833140"/>
              <a:gd name="connsiteY0" fmla="*/ 9525 h 1293493"/>
              <a:gd name="connsiteX1" fmla="*/ 1833140 w 1833140"/>
              <a:gd name="connsiteY1" fmla="*/ 0 h 1293493"/>
              <a:gd name="connsiteX2" fmla="*/ 1833140 w 1833140"/>
              <a:gd name="connsiteY2" fmla="*/ 1293493 h 1293493"/>
              <a:gd name="connsiteX3" fmla="*/ 551543 w 1833140"/>
              <a:gd name="connsiteY3" fmla="*/ 1293493 h 1293493"/>
              <a:gd name="connsiteX4" fmla="*/ 0 w 1833140"/>
              <a:gd name="connsiteY4" fmla="*/ 9525 h 1293493"/>
              <a:gd name="connsiteX0" fmla="*/ 0 w 1833140"/>
              <a:gd name="connsiteY0" fmla="*/ 0 h 1283968"/>
              <a:gd name="connsiteX1" fmla="*/ 1833140 w 1833140"/>
              <a:gd name="connsiteY1" fmla="*/ 8288 h 1283968"/>
              <a:gd name="connsiteX2" fmla="*/ 1833140 w 1833140"/>
              <a:gd name="connsiteY2" fmla="*/ 1283968 h 1283968"/>
              <a:gd name="connsiteX3" fmla="*/ 551543 w 1833140"/>
              <a:gd name="connsiteY3" fmla="*/ 1283968 h 1283968"/>
              <a:gd name="connsiteX4" fmla="*/ 0 w 1833140"/>
              <a:gd name="connsiteY4" fmla="*/ 0 h 1283968"/>
              <a:gd name="connsiteX0" fmla="*/ 0 w 1843227"/>
              <a:gd name="connsiteY0" fmla="*/ 3587 h 1287555"/>
              <a:gd name="connsiteX1" fmla="*/ 1843227 w 1843227"/>
              <a:gd name="connsiteY1" fmla="*/ 0 h 1287555"/>
              <a:gd name="connsiteX2" fmla="*/ 1833140 w 1843227"/>
              <a:gd name="connsiteY2" fmla="*/ 1287555 h 1287555"/>
              <a:gd name="connsiteX3" fmla="*/ 551543 w 1843227"/>
              <a:gd name="connsiteY3" fmla="*/ 1287555 h 1287555"/>
              <a:gd name="connsiteX4" fmla="*/ 0 w 1843227"/>
              <a:gd name="connsiteY4" fmla="*/ 3587 h 128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defTabSz="914353"/>
            <a:endParaRPr lang="zh-CN" altLang="en-US" dirty="0">
              <a:latin typeface="Arial" pitchFamily="34" charset="0"/>
              <a:cs typeface="+mn-ea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A6DE1597-E386-4D8D-9B4D-648BB35A593E}"/>
              </a:ext>
            </a:extLst>
          </p:cNvPr>
          <p:cNvSpPr txBox="1"/>
          <p:nvPr/>
        </p:nvSpPr>
        <p:spPr bwMode="auto">
          <a:xfrm>
            <a:off x="5228369" y="3579862"/>
            <a:ext cx="1638580" cy="36932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+mn-ea"/>
                <a:cs typeface="+mn-ea"/>
              </a:rPr>
              <a:t>五、 未来规划</a:t>
            </a:r>
          </a:p>
        </p:txBody>
      </p:sp>
    </p:spTree>
    <p:extLst>
      <p:ext uri="{BB962C8B-B14F-4D97-AF65-F5344CB8AC3E}">
        <p14:creationId xmlns:p14="http://schemas.microsoft.com/office/powerpoint/2010/main" val="511390228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925" y="899719"/>
            <a:ext cx="9144000" cy="3955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3"/>
          <a:stretch/>
        </p:blipFill>
        <p:spPr>
          <a:xfrm>
            <a:off x="-234475" y="0"/>
            <a:ext cx="4252404" cy="5143500"/>
          </a:xfrm>
          <a:prstGeom prst="rect">
            <a:avLst/>
          </a:prstGeom>
        </p:spPr>
      </p:pic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B573662E-9453-49BE-8BCE-874895BE7169}"/>
              </a:ext>
            </a:extLst>
          </p:cNvPr>
          <p:cNvSpPr txBox="1"/>
          <p:nvPr/>
        </p:nvSpPr>
        <p:spPr>
          <a:xfrm>
            <a:off x="4980518" y="230825"/>
            <a:ext cx="33454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 项目介绍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428E5-6604-4FC7-87A9-A341EBF8605C}"/>
              </a:ext>
            </a:extLst>
          </p:cNvPr>
          <p:cNvSpPr txBox="1"/>
          <p:nvPr/>
        </p:nvSpPr>
        <p:spPr>
          <a:xfrm>
            <a:off x="4150148" y="1190931"/>
            <a:ext cx="4911634" cy="337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本项目是以体育策划组织和体育训练为主的专业体育服务。凭借大学体育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院系资源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以体育专业的本科生为核心团队，基于丰富的体育比赛策划、组织和体育训练实践经验，逐步推进发展战略思想。以推进全民健身活动的开展，为健康和质量生活提供服务包括“专业的体育比赛规划”、以“专注于青少年运动训练”为目标，通过科学的战略计划，基于团队成员顽强的精神、旺盛的热情、致力于打造服务青少年体育培训以及体育赛事策划的专业服务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652139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899260" y="195486"/>
            <a:ext cx="3345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背景分析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BCFFC5-2ECB-4758-AFB6-D89AC0735FAB}"/>
              </a:ext>
            </a:extLst>
          </p:cNvPr>
          <p:cNvGrpSpPr/>
          <p:nvPr/>
        </p:nvGrpSpPr>
        <p:grpSpPr>
          <a:xfrm>
            <a:off x="336523" y="763921"/>
            <a:ext cx="8426926" cy="4111510"/>
            <a:chOff x="336523" y="763921"/>
            <a:chExt cx="8426926" cy="411151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6DA730-F6F4-4060-B794-01FA69A2F968}"/>
                </a:ext>
              </a:extLst>
            </p:cNvPr>
            <p:cNvSpPr txBox="1"/>
            <p:nvPr/>
          </p:nvSpPr>
          <p:spPr>
            <a:xfrm>
              <a:off x="336523" y="763921"/>
              <a:ext cx="1938799" cy="40318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国家政策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 </a:t>
              </a:r>
              <a:endParaRPr lang="zh-CN" altLang="zh-CN" sz="16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国家出台众多战略层面利好政策，如体育产业发展“十三五”规划、全民健身计划、自行车运动产业发展规划、马拉松运动产业发展规划，体育行业逐渐实行精细化监管。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2018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年，国务院发布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46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号文，提出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2025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年将建立完善的体育产业体系，实现总规模超过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5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万亿的目标。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3A2F144-6714-444F-9234-1322C7EAAA38}"/>
                </a:ext>
              </a:extLst>
            </p:cNvPr>
            <p:cNvSpPr txBox="1"/>
            <p:nvPr/>
          </p:nvSpPr>
          <p:spPr>
            <a:xfrm>
              <a:off x="2539048" y="763921"/>
              <a:ext cx="1938799" cy="411151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 kern="100" dirty="0">
                  <a:effectLst/>
                  <a:latin typeface="+mn-ea"/>
                  <a:cs typeface="Times New Roman" panose="02020603050405020304" pitchFamily="18" charset="0"/>
                </a:rPr>
                <a:t>经济市场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2017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年全国居民人均可支配收入高达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2.5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万元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名义增长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9.0%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。随着社会发展，群众自主健身意识增强。资本市场催熟体育产业，资本方开始寻求真正有价值的投资项目。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9807CF9-0AD0-47D3-9B8F-8AF68706BD8C}"/>
                </a:ext>
              </a:extLst>
            </p:cNvPr>
            <p:cNvSpPr txBox="1"/>
            <p:nvPr/>
          </p:nvSpPr>
          <p:spPr>
            <a:xfrm>
              <a:off x="4793170" y="763921"/>
              <a:ext cx="1997968" cy="40653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社会需求 </a:t>
              </a:r>
            </a:p>
            <a:p>
              <a:pPr algn="just">
                <a:lnSpc>
                  <a:spcPct val="125000"/>
                </a:lnSpc>
              </a:pP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2017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年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40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岁及以上人口约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6.6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亿人，相比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2016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年增长了约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400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万，人口老龄化趋势增强，健康需求放大。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90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后年轻一代成为新兴主力消费人群，运动消费需求明显</a:t>
              </a:r>
              <a:r>
                <a:rPr lang="en-US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众多品牌在个性化服务领域发力。</a:t>
              </a:r>
              <a:endParaRPr lang="en-US" altLang="zh-CN" sz="16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25000"/>
                </a:lnSpc>
              </a:pPr>
              <a:endParaRPr lang="zh-CN" altLang="zh-CN" sz="16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4E4EE8-19D1-433B-A3E7-AEADC05B5FD2}"/>
                </a:ext>
              </a:extLst>
            </p:cNvPr>
            <p:cNvSpPr txBox="1"/>
            <p:nvPr/>
          </p:nvSpPr>
          <p:spPr>
            <a:xfrm>
              <a:off x="7102004" y="763921"/>
              <a:ext cx="1661445" cy="411151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科技发展 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zh-CN" sz="1600" kern="100" dirty="0">
                  <a:effectLst/>
                  <a:latin typeface="+mn-ea"/>
                  <a:cs typeface="Times New Roman" panose="02020603050405020304" pitchFamily="18" charset="0"/>
                </a:rPr>
                <a:t>高科技渗透体育产业各个领域、包括服装、球鞋、设备和提供体育迷现场观赛或其他渠道观赛的各种智能服务与体验，前沿技术应用于运动产品、运动训练指导</a:t>
              </a:r>
              <a:r>
                <a:rPr lang="zh-CN" altLang="zh-CN" sz="1400" kern="100" dirty="0">
                  <a:effectLst/>
                  <a:latin typeface="+mn-ea"/>
                  <a:cs typeface="Times New Roman" panose="02020603050405020304" pitchFamily="18" charset="0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064936"/>
      </p:ext>
    </p:ext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7158" y="1419622"/>
            <a:ext cx="3716810" cy="2613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zh-CN" altLang="en-US" sz="1799">
              <a:cs typeface="+mn-ea"/>
            </a:endParaRPr>
          </a:p>
        </p:txBody>
      </p:sp>
      <p:cxnSp>
        <p:nvCxnSpPr>
          <p:cNvPr id="13" name="直接连接符 6"/>
          <p:cNvCxnSpPr>
            <a:cxnSpLocks noChangeShapeType="1"/>
          </p:cNvCxnSpPr>
          <p:nvPr/>
        </p:nvCxnSpPr>
        <p:spPr bwMode="auto">
          <a:xfrm>
            <a:off x="4618855" y="1419622"/>
            <a:ext cx="0" cy="262890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圆角矩形 7"/>
          <p:cNvSpPr>
            <a:spLocks noChangeArrowheads="1"/>
          </p:cNvSpPr>
          <p:nvPr/>
        </p:nvSpPr>
        <p:spPr bwMode="auto">
          <a:xfrm>
            <a:off x="5089152" y="1594644"/>
            <a:ext cx="3443288" cy="1107281"/>
          </a:xfrm>
          <a:prstGeom prst="roundRect">
            <a:avLst>
              <a:gd name="adj" fmla="val 9083"/>
            </a:avLst>
          </a:prstGeom>
          <a:noFill/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5339183" y="1841104"/>
            <a:ext cx="2943225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大部分企事业单位既缺乏相应的人员和条件，也没有必要专门成立专门的部门来开展职工体育赛事活动，因此，职工体育的兴起产生了对赛事策划、组织、编排赛程、场地、器材和裁判的大量需求。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圆角矩形 10"/>
          <p:cNvSpPr>
            <a:spLocks noChangeArrowheads="1"/>
          </p:cNvSpPr>
          <p:nvPr/>
        </p:nvSpPr>
        <p:spPr bwMode="auto">
          <a:xfrm>
            <a:off x="5580881" y="1419622"/>
            <a:ext cx="2459831" cy="34647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5761260" y="1456532"/>
            <a:ext cx="209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职工体育的复兴</a:t>
            </a:r>
            <a:endParaRPr lang="en-US" altLang="zh-CN" sz="1200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圆角矩形 12"/>
          <p:cNvSpPr>
            <a:spLocks noChangeArrowheads="1"/>
          </p:cNvSpPr>
          <p:nvPr/>
        </p:nvSpPr>
        <p:spPr bwMode="auto">
          <a:xfrm>
            <a:off x="5089152" y="2951957"/>
            <a:ext cx="3443288" cy="1107281"/>
          </a:xfrm>
          <a:prstGeom prst="roundRect">
            <a:avLst>
              <a:gd name="adj" fmla="val 9083"/>
            </a:avLst>
          </a:prstGeom>
          <a:noFill/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9" name="矩形 13"/>
          <p:cNvSpPr>
            <a:spLocks noChangeArrowheads="1"/>
          </p:cNvSpPr>
          <p:nvPr/>
        </p:nvSpPr>
        <p:spPr bwMode="auto">
          <a:xfrm>
            <a:off x="5339183" y="3197226"/>
            <a:ext cx="2943225" cy="90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孩子身体健康，具有一项运动技能，培养活泼外向的性格和与人交往的能力成为家长的普遍愿望。对孩子教育、培养家长从来是不会吝啬的。为此，各种游泳培训、乒乓球、羽毛球、篮球、跆拳道等体育培训市场得到迅速增长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圆角矩形 15"/>
          <p:cNvSpPr>
            <a:spLocks noChangeArrowheads="1"/>
          </p:cNvSpPr>
          <p:nvPr/>
        </p:nvSpPr>
        <p:spPr bwMode="auto">
          <a:xfrm>
            <a:off x="5580881" y="2775744"/>
            <a:ext cx="2459831" cy="347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1" name="文本框 16"/>
          <p:cNvSpPr txBox="1">
            <a:spLocks noChangeArrowheads="1"/>
          </p:cNvSpPr>
          <p:nvPr/>
        </p:nvSpPr>
        <p:spPr bwMode="auto">
          <a:xfrm>
            <a:off x="5761260" y="2813844"/>
            <a:ext cx="209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青少年体育成长的需要</a:t>
            </a:r>
            <a:endParaRPr lang="en-US" altLang="zh-CN" sz="1200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2899260" y="362585"/>
            <a:ext cx="3345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4096905609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EDED184-1A53-468C-BB46-54F1822BAD56}"/>
              </a:ext>
            </a:extLst>
          </p:cNvPr>
          <p:cNvSpPr txBox="1"/>
          <p:nvPr/>
        </p:nvSpPr>
        <p:spPr>
          <a:xfrm>
            <a:off x="4932040" y="1101262"/>
            <a:ext cx="3770442" cy="360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一方面家长对青少年身体素质日益重视，另一方面受中考体育项目考试影响，大量适龄青少年及其家长愿意接受体育培训以保证其取得更好成绩</a:t>
            </a:r>
            <a:endParaRPr lang="en-US" altLang="zh-CN" sz="1400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体育培训由于其持续性，决定了市场行为处于中高频状态，需要不断投入才能提高成绩;而一般体育机构毛利率均维持在45%左右</a:t>
            </a:r>
            <a:endParaRPr lang="en-US" altLang="zh-CN" sz="1400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目前全国处于5-14岁年龄阶段的青少年儿童，只有不到7%的人接受过专业的体育培训(国外70</a:t>
            </a:r>
            <a:r>
              <a:rPr lang="zh-CN" altLang="en-US" sz="1400">
                <a:latin typeface="+mn-ea"/>
              </a:rPr>
              <a:t>% )</a:t>
            </a:r>
            <a:endParaRPr lang="zh-CN" altLang="en-US" sz="1400" dirty="0">
              <a:latin typeface="+mn-ea"/>
            </a:endParaRPr>
          </a:p>
        </p:txBody>
      </p:sp>
      <p:sp>
        <p:nvSpPr>
          <p:cNvPr id="6" name="文本框 5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7DF44B40-6DF5-4A74-9F8C-F740D38F03C6}"/>
              </a:ext>
            </a:extLst>
          </p:cNvPr>
          <p:cNvSpPr txBox="1"/>
          <p:nvPr/>
        </p:nvSpPr>
        <p:spPr>
          <a:xfrm>
            <a:off x="2799526" y="339502"/>
            <a:ext cx="3544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青少年体育培训市场分析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ADBDB3-DDD9-4EC6-B784-1D894994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" y="1096929"/>
            <a:ext cx="3612193" cy="40465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DE7C80-7563-4123-A657-60CE1D78FA11}"/>
              </a:ext>
            </a:extLst>
          </p:cNvPr>
          <p:cNvSpPr/>
          <p:nvPr/>
        </p:nvSpPr>
        <p:spPr>
          <a:xfrm>
            <a:off x="4006137" y="1419622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刚需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E4D930-F65F-4F0A-A0F5-A30317200DE8}"/>
              </a:ext>
            </a:extLst>
          </p:cNvPr>
          <p:cNvSpPr/>
          <p:nvPr/>
        </p:nvSpPr>
        <p:spPr>
          <a:xfrm>
            <a:off x="3826600" y="3879507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体量大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0C1F5F-16A8-42E2-8AB5-1EBBE2C6DF51}"/>
              </a:ext>
            </a:extLst>
          </p:cNvPr>
          <p:cNvSpPr/>
          <p:nvPr/>
        </p:nvSpPr>
        <p:spPr>
          <a:xfrm>
            <a:off x="3826600" y="2662785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高毛利</a:t>
            </a:r>
          </a:p>
        </p:txBody>
      </p:sp>
    </p:spTree>
    <p:extLst>
      <p:ext uri="{BB962C8B-B14F-4D97-AF65-F5344CB8AC3E}">
        <p14:creationId xmlns:p14="http://schemas.microsoft.com/office/powerpoint/2010/main" val="683907435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7DF44B40-6DF5-4A74-9F8C-F740D38F03C6}"/>
              </a:ext>
            </a:extLst>
          </p:cNvPr>
          <p:cNvSpPr txBox="1"/>
          <p:nvPr/>
        </p:nvSpPr>
        <p:spPr>
          <a:xfrm>
            <a:off x="2799526" y="339502"/>
            <a:ext cx="3544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 市场前景预测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E37004-BBE0-45D0-8FB7-9094E40EEC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0144" y="1131590"/>
            <a:ext cx="7560840" cy="27455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3F575-16AC-4596-BD45-9A1BFDE605A3}"/>
              </a:ext>
            </a:extLst>
          </p:cNvPr>
          <p:cNvSpPr txBox="1"/>
          <p:nvPr/>
        </p:nvSpPr>
        <p:spPr>
          <a:xfrm>
            <a:off x="3203848" y="4289981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国内体育产业进入稳步增长期。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713072"/>
      </p:ext>
    </p:extLst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7DF44B40-6DF5-4A74-9F8C-F740D38F03C6}"/>
              </a:ext>
            </a:extLst>
          </p:cNvPr>
          <p:cNvSpPr txBox="1"/>
          <p:nvPr/>
        </p:nvSpPr>
        <p:spPr>
          <a:xfrm>
            <a:off x="2799526" y="339502"/>
            <a:ext cx="3544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 市场前景预测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83F575-16AC-4596-BD45-9A1BFDE605A3}"/>
              </a:ext>
            </a:extLst>
          </p:cNvPr>
          <p:cNvSpPr txBox="1"/>
          <p:nvPr/>
        </p:nvSpPr>
        <p:spPr>
          <a:xfrm>
            <a:off x="2339752" y="4299277"/>
            <a:ext cx="54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全民健身热潮开始掀起，体育消费多元化释放。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E8FE2-23D1-4F3A-8AC9-B6D9EDD4F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987574"/>
            <a:ext cx="707427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7369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12ECBEA-8CEB-4BD2-8E98-D34955800CF9}"/>
              </a:ext>
            </a:extLst>
          </p:cNvPr>
          <p:cNvPicPr/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635" t="10180" r="10168" b="6179"/>
          <a:stretch/>
        </p:blipFill>
        <p:spPr>
          <a:xfrm>
            <a:off x="603176" y="357216"/>
            <a:ext cx="7969363" cy="4531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D69892-5E6C-4384-B924-8FB37303F899}"/>
              </a:ext>
            </a:extLst>
          </p:cNvPr>
          <p:cNvSpPr txBox="1"/>
          <p:nvPr/>
        </p:nvSpPr>
        <p:spPr>
          <a:xfrm flipH="1">
            <a:off x="3569245" y="126384"/>
            <a:ext cx="20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营销策略</a:t>
            </a:r>
          </a:p>
        </p:txBody>
      </p:sp>
    </p:spTree>
    <p:extLst>
      <p:ext uri="{BB962C8B-B14F-4D97-AF65-F5344CB8AC3E}">
        <p14:creationId xmlns:p14="http://schemas.microsoft.com/office/powerpoint/2010/main" val="175659910"/>
      </p:ext>
    </p:extLst>
  </p:cSld>
  <p:clrMapOvr>
    <a:masterClrMapping/>
  </p:clrMapOvr>
  <p:transition spd="slow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1283"/>
  <p:tag name="MH_SECTIONID" val="1284,1285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自定义 335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7272A"/>
      </a:accent1>
      <a:accent2>
        <a:srgbClr val="D7272A"/>
      </a:accent2>
      <a:accent3>
        <a:srgbClr val="D7272A"/>
      </a:accent3>
      <a:accent4>
        <a:srgbClr val="D7272A"/>
      </a:accent4>
      <a:accent5>
        <a:srgbClr val="D7272A"/>
      </a:accent5>
      <a:accent6>
        <a:srgbClr val="D7272A"/>
      </a:accent6>
      <a:hlink>
        <a:srgbClr val="D7272A"/>
      </a:hlink>
      <a:folHlink>
        <a:srgbClr val="D7272A"/>
      </a:folHlink>
    </a:clrScheme>
    <a:fontScheme name="Temp">
      <a:majorFont>
        <a:latin typeface="汉仪小麦体简"/>
        <a:ea typeface="微软雅黑"/>
        <a:cs typeface=""/>
      </a:majorFont>
      <a:minorFont>
        <a:latin typeface="汉仪小麦体简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378">
          <a:defRPr sz="1799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23076</TotalTime>
  <Words>1034</Words>
  <Application>Microsoft Office PowerPoint</Application>
  <PresentationFormat>全屏显示(16:9)</PresentationFormat>
  <Paragraphs>93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773-CAI978</vt:lpstr>
      <vt:lpstr>等线</vt:lpstr>
      <vt:lpstr>汉仪小麦体简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杯子空间设计</dc:creator>
  <cp:lastModifiedBy>黄 恩薇</cp:lastModifiedBy>
  <cp:revision>14449</cp:revision>
  <dcterms:created xsi:type="dcterms:W3CDTF">2016-03-09T04:37:28Z</dcterms:created>
  <dcterms:modified xsi:type="dcterms:W3CDTF">2021-05-23T06:21:26Z</dcterms:modified>
</cp:coreProperties>
</file>